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Welcome. Introduce Diamond Real Estate Investing and Andy's background before framing the ask.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Address risk directly and confidently. This is what separates a professional raise from a pitch.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passive nature of the investment and how DSCR refi mechanically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growth story slide. Keep it light on detail, heavy on trajectory.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credibility close before the ask.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Clear procedural next steps builds confidence and removes friction.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warm. This is friends and family, so keep the tone personal and direct.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the whole thesis in one breath: buy low, rehab in-house, rent for cash flow, secured by real property.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urgency and scarcity of distressed inventory without overselling.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credibility slide. Let the numbers do the talking.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the 4-step engine end to end before getting into deal terms.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safety slide. Slow down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 both options plainly and let them pick. Minimum ticket is $40,000.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expectations on timeline: 12 to 18 months typical.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one row in detail (Big Bear or Vallejo have the strongest cash flow) then note the pattern across markets.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4914766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DIAMOND REAL ESTATE INVESTING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3168982" y="952500"/>
            <a:ext cx="4478395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150" kern="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INVESTMENT MEMORANDUM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1047750" y="2036118"/>
            <a:ext cx="15087600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08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CALIFORNIA SINGLE-FAMILY RENTAL PROGRAM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47750" y="2564755"/>
            <a:ext cx="14127480" cy="31286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78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Distressed Houses. California Rentals. </a:t>
            </a:r>
            <a:pPr algn="l" indent="0" marL="0">
              <a:lnSpc>
                <a:spcPct val="104000"/>
              </a:lnSpc>
              <a:buNone/>
            </a:pPr>
            <a:r>
              <a:rPr lang="en-US" sz="78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 Flow From Day One.</a:t>
            </a:r>
            <a:endParaRPr lang="en-US" sz="7800" dirty="0"/>
          </a:p>
        </p:txBody>
      </p:sp>
      <p:sp>
        <p:nvSpPr>
          <p:cNvPr id="6" name="Text 4"/>
          <p:cNvSpPr/>
          <p:nvPr/>
        </p:nvSpPr>
        <p:spPr>
          <a:xfrm>
            <a:off x="1047750" y="5960120"/>
            <a:ext cx="11576685" cy="2171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300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buy single-family homes 30–50% below After-Repair Value, rehab them with our own licensed crew, and rent them out — funded by investors secured with a recorded second deed of trust.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047750" y="8939213"/>
            <a:ext cx="16192500" cy="9525"/>
          </a:xfrm>
          <a:prstGeom prst="rect">
            <a:avLst/>
          </a:prstGeom>
          <a:solidFill>
            <a:srgbClr val="E6D5AB">
              <a:alpha val="2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1047750" y="9253538"/>
            <a:ext cx="8449858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Andy Azadzoi · Licensed General Contractor · Loan Director since 2004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4622512" y="9277350"/>
            <a:ext cx="2879512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www.diamondinvesting.net</a:t>
            </a:r>
            <a:endParaRPr lang="en-US" sz="16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— RISK MANAGEMENT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634490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structure protects your principal.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2533650"/>
            <a:ext cx="114300" cy="11430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5" name="Text 3"/>
          <p:cNvSpPr/>
          <p:nvPr/>
        </p:nvSpPr>
        <p:spPr>
          <a:xfrm>
            <a:off x="1352550" y="2438400"/>
            <a:ext cx="8277225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collateral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352550" y="2824163"/>
            <a:ext cx="7750492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recorded lien against real property — not an unsecured promissory note.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9410700" y="2533650"/>
            <a:ext cx="114300" cy="11430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8" name="Text 6"/>
          <p:cNvSpPr/>
          <p:nvPr/>
        </p:nvSpPr>
        <p:spPr>
          <a:xfrm>
            <a:off x="9715500" y="2438400"/>
            <a:ext cx="8277225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Built-in equity cushion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9715500" y="2824163"/>
            <a:ext cx="7750492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Bought and rehabbed at ~70% of ARV, with combined loans capped at 85%.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47750" y="5111725"/>
            <a:ext cx="114300" cy="11430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11" name="Text 9"/>
          <p:cNvSpPr/>
          <p:nvPr/>
        </p:nvSpPr>
        <p:spPr>
          <a:xfrm>
            <a:off x="1352550" y="5016475"/>
            <a:ext cx="8277225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 flow from day one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1352550" y="5402238"/>
            <a:ext cx="7750492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 covers debt service once leased — we don't depend on appreciation.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410700" y="5111725"/>
            <a:ext cx="114300" cy="11430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14" name="Text 12"/>
          <p:cNvSpPr/>
          <p:nvPr/>
        </p:nvSpPr>
        <p:spPr>
          <a:xfrm>
            <a:off x="9715500" y="5016475"/>
            <a:ext cx="7840035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In-house licensed contractor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715500" y="5402238"/>
            <a:ext cx="784003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control rehab cost, quality, and schedule risk — not a third party.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047750" y="7689800"/>
            <a:ext cx="114300" cy="11430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17" name="Text 15"/>
          <p:cNvSpPr/>
          <p:nvPr/>
        </p:nvSpPr>
        <p:spPr>
          <a:xfrm>
            <a:off x="1352550" y="7594550"/>
            <a:ext cx="15462171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Deal-by-deal isolation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352550" y="7980313"/>
            <a:ext cx="1546217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investor is secured by one specific property. No pooling, no cross-collateralization, no exposure to any other deal's performance.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— OPERATIONS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634490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truly passive position — and the refinance that repays you.</a:t>
            </a:r>
            <a:endParaRPr lang="en-US" sz="3900" dirty="0"/>
          </a:p>
        </p:txBody>
      </p:sp>
      <p:sp>
        <p:nvSpPr>
          <p:cNvPr id="4" name="Text 2"/>
          <p:cNvSpPr/>
          <p:nvPr/>
        </p:nvSpPr>
        <p:spPr>
          <a:xfrm>
            <a:off x="1047750" y="2438400"/>
            <a:ext cx="830865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17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PROPERTY MANAGEMENT</a:t>
            </a:r>
            <a:endParaRPr lang="en-US" sz="1950" dirty="0"/>
          </a:p>
        </p:txBody>
      </p:sp>
      <p:sp>
        <p:nvSpPr>
          <p:cNvPr id="5" name="Text 3"/>
          <p:cNvSpPr/>
          <p:nvPr/>
        </p:nvSpPr>
        <p:spPr>
          <a:xfrm>
            <a:off x="1047750" y="2933700"/>
            <a:ext cx="7779925" cy="1278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licensed local property manager handles leasing, rent collection, maintenance, and tenant relations for $100–150 per month per home.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047750" y="4383360"/>
            <a:ext cx="7779925" cy="864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are never asked to manage a tenant, a repair, or a lease — you receive weekly project updates until payoff.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9134475" y="2438400"/>
            <a:ext cx="19050" cy="7086600"/>
          </a:xfrm>
          <a:prstGeom prst="rect">
            <a:avLst/>
          </a:prstGeom>
          <a:solidFill>
            <a:srgbClr val="E6D5AB">
              <a:alpha val="2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686925" y="2438400"/>
            <a:ext cx="8308658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17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DSCR REFINANCE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9686925" y="2933700"/>
            <a:ext cx="7779925" cy="1278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rehabbed and leased, we refinance out of the short-term hard money loan into a long-term DSCR loan — qualified on the property's rental income, not personal income.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9686925" y="4383360"/>
            <a:ext cx="7779925" cy="12782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Cash-out proceeds repay your principal and return in full; the home converts to a permanent, cash-flowing rental in the portfolio.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— THE VISION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634490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path to 120 cash-flowing rental homes.</a:t>
            </a:r>
            <a:endParaRPr lang="en-US" sz="3900" dirty="0"/>
          </a:p>
        </p:txBody>
      </p:sp>
      <p:sp>
        <p:nvSpPr>
          <p:cNvPr id="4" name="Text 2"/>
          <p:cNvSpPr/>
          <p:nvPr/>
        </p:nvSpPr>
        <p:spPr>
          <a:xfrm>
            <a:off x="2786211" y="6724650"/>
            <a:ext cx="475878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8A6D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47750" y="7267575"/>
            <a:ext cx="3876675" cy="857250"/>
          </a:xfrm>
          <a:prstGeom prst="roundRect">
            <a:avLst>
              <a:gd name="adj" fmla="val 4444"/>
            </a:avLst>
          </a:prstGeom>
          <a:solidFill>
            <a:srgbClr val="DDD3BA"/>
          </a:solidFill>
          <a:ln/>
        </p:spPr>
      </p:sp>
      <p:sp>
        <p:nvSpPr>
          <p:cNvPr id="6" name="Text 4"/>
          <p:cNvSpPr/>
          <p:nvPr/>
        </p:nvSpPr>
        <p:spPr>
          <a:xfrm>
            <a:off x="2562597" y="8277225"/>
            <a:ext cx="846906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89105" y="5962650"/>
            <a:ext cx="480715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8A6D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5153025" y="6505575"/>
            <a:ext cx="3876675" cy="1619250"/>
          </a:xfrm>
          <a:prstGeom prst="roundRect">
            <a:avLst>
              <a:gd name="adj" fmla="val 2353"/>
            </a:avLst>
          </a:prstGeom>
          <a:solidFill>
            <a:srgbClr val="DDD3BA"/>
          </a:solidFill>
          <a:ln/>
        </p:spPr>
      </p:sp>
      <p:sp>
        <p:nvSpPr>
          <p:cNvPr id="9" name="Text 7"/>
          <p:cNvSpPr/>
          <p:nvPr/>
        </p:nvSpPr>
        <p:spPr>
          <a:xfrm>
            <a:off x="6673081" y="8277225"/>
            <a:ext cx="836563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2027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994380" y="5200650"/>
            <a:ext cx="480715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8A6D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</a:t>
            </a:r>
            <a:endParaRPr lang="en-US" sz="2700" dirty="0"/>
          </a:p>
        </p:txBody>
      </p:sp>
      <p:sp>
        <p:nvSpPr>
          <p:cNvPr id="11" name="Shape 9"/>
          <p:cNvSpPr/>
          <p:nvPr/>
        </p:nvSpPr>
        <p:spPr>
          <a:xfrm>
            <a:off x="9258300" y="5743575"/>
            <a:ext cx="3876675" cy="2381250"/>
          </a:xfrm>
          <a:prstGeom prst="roundRect">
            <a:avLst>
              <a:gd name="adj" fmla="val 1600"/>
            </a:avLst>
          </a:prstGeom>
          <a:solidFill>
            <a:srgbClr val="DDD3BA"/>
          </a:solidFill>
          <a:ln/>
        </p:spPr>
      </p:sp>
      <p:sp>
        <p:nvSpPr>
          <p:cNvPr id="12" name="Text 10"/>
          <p:cNvSpPr/>
          <p:nvPr/>
        </p:nvSpPr>
        <p:spPr>
          <a:xfrm>
            <a:off x="10775231" y="8277225"/>
            <a:ext cx="842739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2027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4966156" y="4267200"/>
            <a:ext cx="747638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0F2F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</a:t>
            </a:r>
            <a:endParaRPr lang="en-US" sz="3300" dirty="0"/>
          </a:p>
        </p:txBody>
      </p:sp>
      <p:sp>
        <p:nvSpPr>
          <p:cNvPr id="14" name="Shape 12"/>
          <p:cNvSpPr/>
          <p:nvPr/>
        </p:nvSpPr>
        <p:spPr>
          <a:xfrm>
            <a:off x="13363575" y="4895850"/>
            <a:ext cx="3876675" cy="3238500"/>
          </a:xfrm>
          <a:prstGeom prst="roundRect">
            <a:avLst>
              <a:gd name="adj" fmla="val 1176"/>
            </a:avLst>
          </a:prstGeom>
          <a:solidFill>
            <a:srgbClr val="C9A34E"/>
          </a:solidFill>
          <a:ln/>
        </p:spPr>
      </p:sp>
      <p:sp>
        <p:nvSpPr>
          <p:cNvPr id="15" name="Text 13"/>
          <p:cNvSpPr/>
          <p:nvPr/>
        </p:nvSpPr>
        <p:spPr>
          <a:xfrm>
            <a:off x="14898365" y="8286750"/>
            <a:ext cx="807095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2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2028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1047750" y="8958263"/>
            <a:ext cx="16192500" cy="9525"/>
          </a:xfrm>
          <a:prstGeom prst="rect">
            <a:avLst/>
          </a:prstGeom>
          <a:solidFill>
            <a:srgbClr val="DDD3BA"/>
          </a:solidFill>
          <a:ln/>
        </p:spPr>
      </p:sp>
      <p:sp>
        <p:nvSpPr>
          <p:cNvPr id="17" name="Text 15"/>
          <p:cNvSpPr/>
          <p:nvPr/>
        </p:nvSpPr>
        <p:spPr>
          <a:xfrm>
            <a:off x="1047750" y="9234488"/>
            <a:ext cx="16678275" cy="3286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home is funded and secured through its own deal — the portfolio grows one recorded note at a time.</a:t>
            </a:r>
            <a:endParaRPr lang="en-US" sz="1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— LEADERSHIP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team behind every deal.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3981450"/>
            <a:ext cx="4000500" cy="4000500"/>
          </a:xfrm>
          <a:prstGeom prst="roundRect">
            <a:avLst>
              <a:gd name="adj" fmla="val 952"/>
            </a:avLst>
          </a:prstGeom>
          <a:solidFill>
            <a:srgbClr val="E6D5AB">
              <a:alpha val="18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2287339" y="5786438"/>
            <a:ext cx="1521321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dirty="0">
                <a:solidFill>
                  <a:srgbClr val="E6D5A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PLACEHOLDER headshot photo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5657850" y="4429646"/>
            <a:ext cx="12740640" cy="5572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Andy Azadzoi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657850" y="5158308"/>
            <a:ext cx="12740640" cy="3286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Licensed General Contractor, Diamond Real Estate Investing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5657850" y="5658371"/>
            <a:ext cx="10791825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years in California real estate. Loan Director since 2004. Personally led over 700 home flips in the last 15 years, and built the in-house licensed construction team that has now rehabbed more than 300 homes.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5657850" y="7262292"/>
            <a:ext cx="3457166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Andya@diamondinvesting.net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181728" y="7262292"/>
            <a:ext cx="1629333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949-910-1650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— HOW TO PARTICIPATE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steps from first conversation to funded deal.</a:t>
            </a:r>
            <a:endParaRPr lang="en-US" sz="3900" dirty="0"/>
          </a:p>
        </p:txBody>
      </p:sp>
      <p:sp>
        <p:nvSpPr>
          <p:cNvPr id="4" name="Text 2"/>
          <p:cNvSpPr/>
          <p:nvPr/>
        </p:nvSpPr>
        <p:spPr>
          <a:xfrm>
            <a:off x="1047750" y="4957763"/>
            <a:ext cx="3361149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1047750" y="5605463"/>
            <a:ext cx="336114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 property</a:t>
            </a:r>
            <a:endParaRPr lang="en-US" sz="1950" dirty="0"/>
          </a:p>
        </p:txBody>
      </p:sp>
      <p:sp>
        <p:nvSpPr>
          <p:cNvPr id="6" name="Text 4"/>
          <p:cNvSpPr/>
          <p:nvPr/>
        </p:nvSpPr>
        <p:spPr>
          <a:xfrm>
            <a:off x="1047750" y="6062663"/>
            <a:ext cx="3147258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share the purchase price, rehab budget, ARV, and rent comps for one specific house.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4331940" y="5114925"/>
            <a:ext cx="3361231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300" dirty="0"/>
          </a:p>
        </p:txBody>
      </p:sp>
      <p:sp>
        <p:nvSpPr>
          <p:cNvPr id="8" name="Text 6"/>
          <p:cNvSpPr/>
          <p:nvPr/>
        </p:nvSpPr>
        <p:spPr>
          <a:xfrm>
            <a:off x="4331940" y="5762625"/>
            <a:ext cx="336123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your terms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4331940" y="6219825"/>
            <a:ext cx="314733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the 25% preferred return or the 40/60 profit share.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7616205" y="4957763"/>
            <a:ext cx="3361149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300" dirty="0"/>
          </a:p>
        </p:txBody>
      </p:sp>
      <p:sp>
        <p:nvSpPr>
          <p:cNvPr id="11" name="Text 9"/>
          <p:cNvSpPr/>
          <p:nvPr/>
        </p:nvSpPr>
        <p:spPr>
          <a:xfrm>
            <a:off x="7616205" y="5605463"/>
            <a:ext cx="336114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 escrow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7616205" y="6062663"/>
            <a:ext cx="3147258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 your investment into escrow — minimum $40,000 per deal.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10900395" y="4957763"/>
            <a:ext cx="3361231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300" dirty="0"/>
          </a:p>
        </p:txBody>
      </p:sp>
      <p:sp>
        <p:nvSpPr>
          <p:cNvPr id="14" name="Text 12"/>
          <p:cNvSpPr/>
          <p:nvPr/>
        </p:nvSpPr>
        <p:spPr>
          <a:xfrm>
            <a:off x="10900395" y="5605463"/>
            <a:ext cx="3361231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 recorded</a:t>
            </a:r>
            <a:endParaRPr lang="en-US" sz="1950" dirty="0"/>
          </a:p>
        </p:txBody>
      </p:sp>
      <p:sp>
        <p:nvSpPr>
          <p:cNvPr id="15" name="Text 13"/>
          <p:cNvSpPr/>
          <p:nvPr/>
        </p:nvSpPr>
        <p:spPr>
          <a:xfrm>
            <a:off x="10900395" y="6062663"/>
            <a:ext cx="3147335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second deed of trust is recorded against the property at close.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14184660" y="4957763"/>
            <a:ext cx="3361149" cy="514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300" dirty="0"/>
          </a:p>
        </p:txBody>
      </p:sp>
      <p:sp>
        <p:nvSpPr>
          <p:cNvPr id="17" name="Text 15"/>
          <p:cNvSpPr/>
          <p:nvPr/>
        </p:nvSpPr>
        <p:spPr>
          <a:xfrm>
            <a:off x="14184660" y="5605463"/>
            <a:ext cx="3361149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paid at payoff</a:t>
            </a:r>
            <a:endParaRPr lang="en-US" sz="1950" dirty="0"/>
          </a:p>
        </p:txBody>
      </p:sp>
      <p:sp>
        <p:nvSpPr>
          <p:cNvPr id="18" name="Text 16"/>
          <p:cNvSpPr/>
          <p:nvPr/>
        </p:nvSpPr>
        <p:spPr>
          <a:xfrm>
            <a:off x="14184660" y="6062663"/>
            <a:ext cx="3147258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updates through rehab and lease-up, then repayment at refinance or sale.</a:t>
            </a:r>
            <a:endParaRPr lang="en-US" sz="16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TALK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3056260"/>
            <a:ext cx="14716125" cy="18485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66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 a secured position in California's next cash-flowing rental home.</a:t>
            </a:r>
            <a:endParaRPr lang="en-US" sz="6600" dirty="0"/>
          </a:p>
        </p:txBody>
      </p:sp>
      <p:sp>
        <p:nvSpPr>
          <p:cNvPr id="4" name="Text 2"/>
          <p:cNvSpPr/>
          <p:nvPr/>
        </p:nvSpPr>
        <p:spPr>
          <a:xfrm>
            <a:off x="1047750" y="5171554"/>
            <a:ext cx="11772900" cy="13811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Bring us your questions. We'll walk you through a live deal, the numbers, and exactly how your second deed of trust gets recorded.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047750" y="8380214"/>
            <a:ext cx="16192500" cy="9525"/>
          </a:xfrm>
          <a:prstGeom prst="rect">
            <a:avLst/>
          </a:prstGeom>
          <a:solidFill>
            <a:srgbClr val="E6D5AB">
              <a:alpha val="2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1047750" y="9186863"/>
            <a:ext cx="678811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Andy Azadzoi · Diamond Real Estate Investing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12094665" y="8732639"/>
            <a:ext cx="5145585" cy="8304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95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Andya@diamondinvesting.net www.diamondinvesting.net · 949-910-1650</a:t>
            </a:r>
            <a:endParaRPr lang="en-US" sz="1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— THE OPPORTUNITY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simple engine, repeated house by house.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2438400"/>
            <a:ext cx="5118050" cy="5976938"/>
          </a:xfrm>
          <a:prstGeom prst="roundRect">
            <a:avLst>
              <a:gd name="adj" fmla="val 744"/>
            </a:avLst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1466850" y="2895600"/>
            <a:ext cx="4707835" cy="728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1466850" y="3757613"/>
            <a:ext cx="470783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 at a discount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466850" y="4281488"/>
            <a:ext cx="4408246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acquire distressed California houses 30–50% below After-Repair Value — built-in equity before a single dollar of rehab is spent.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6584900" y="2438400"/>
            <a:ext cx="5118125" cy="5976938"/>
          </a:xfrm>
          <a:prstGeom prst="roundRect">
            <a:avLst>
              <a:gd name="adj" fmla="val 744"/>
            </a:avLst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7004000" y="2895600"/>
            <a:ext cx="4707917" cy="728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7004000" y="3757613"/>
            <a:ext cx="4707917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Rehab in-house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004000" y="4281488"/>
            <a:ext cx="4408323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own licensed construction team — 300+ homes rehabbed — controls cost, quality, and timeline. No outside contractor markup.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12122125" y="2438400"/>
            <a:ext cx="5118125" cy="5976938"/>
          </a:xfrm>
          <a:prstGeom prst="roundRect">
            <a:avLst>
              <a:gd name="adj" fmla="val 744"/>
            </a:avLst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12541225" y="2895600"/>
            <a:ext cx="4707917" cy="728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12541225" y="3757613"/>
            <a:ext cx="4707917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 for cash flow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2541225" y="4281488"/>
            <a:ext cx="4408323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Leased, professionally managed, and refinanced into a long-term DSCR loan — the property becomes a stabilized, income-producing rental.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047750" y="8872538"/>
            <a:ext cx="16192500" cy="9525"/>
          </a:xfrm>
          <a:prstGeom prst="rect">
            <a:avLst/>
          </a:prstGeom>
          <a:solidFill>
            <a:srgbClr val="DDD3BA"/>
          </a:solidFill>
          <a:ln/>
        </p:spPr>
      </p:sp>
      <p:sp>
        <p:nvSpPr>
          <p:cNvPr id="17" name="Text 15"/>
          <p:cNvSpPr/>
          <p:nvPr/>
        </p:nvSpPr>
        <p:spPr>
          <a:xfrm>
            <a:off x="1047750" y="9186863"/>
            <a:ext cx="16678275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investment funds one house at a time and is secured by a </a:t>
            </a:r>
            <a:pPr algn="l" indent="0" marL="0">
              <a:buNone/>
            </a:pPr>
            <a:r>
              <a:rPr lang="en-US" sz="225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recorded second deed of trust </a:t>
            </a:r>
            <a:pPr algn="l" indent="0" marL="0">
              <a:buNone/>
            </a:pPr>
            <a:r>
              <a:rPr lang="en-US" sz="22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that property.</a:t>
            </a:r>
            <a:endParaRPr lang="en-US" sz="2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— THE MARKET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California needs more rental housing than it has.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3938588"/>
            <a:ext cx="95250" cy="9525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5" name="Text 3"/>
          <p:cNvSpPr/>
          <p:nvPr/>
        </p:nvSpPr>
        <p:spPr>
          <a:xfrm>
            <a:off x="1371600" y="3805237"/>
            <a:ext cx="7672926" cy="1323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Very little new single-family housing has been built in California over the past eight years, while population and household formation keep growing.</a:t>
            </a:r>
            <a:endParaRPr lang="en-US" sz="2250" dirty="0"/>
          </a:p>
        </p:txBody>
      </p:sp>
      <p:sp>
        <p:nvSpPr>
          <p:cNvPr id="6" name="Shape 4"/>
          <p:cNvSpPr/>
          <p:nvPr/>
        </p:nvSpPr>
        <p:spPr>
          <a:xfrm>
            <a:off x="1047750" y="5472113"/>
            <a:ext cx="95250" cy="9525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7" name="Text 5"/>
          <p:cNvSpPr/>
          <p:nvPr/>
        </p:nvSpPr>
        <p:spPr>
          <a:xfrm>
            <a:off x="1371600" y="5338763"/>
            <a:ext cx="7672926" cy="1323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short-sale and REO inventory has dried up, distressed properties are harder to find — and prices on the homes that remain keep climbing.</a:t>
            </a:r>
            <a:endParaRPr lang="en-US" sz="2250" dirty="0"/>
          </a:p>
        </p:txBody>
      </p:sp>
      <p:sp>
        <p:nvSpPr>
          <p:cNvPr id="8" name="Shape 6"/>
          <p:cNvSpPr/>
          <p:nvPr/>
        </p:nvSpPr>
        <p:spPr>
          <a:xfrm>
            <a:off x="1047750" y="7005638"/>
            <a:ext cx="95250" cy="95250"/>
          </a:xfrm>
          <a:prstGeom prst="ellipse">
            <a:avLst/>
          </a:prstGeom>
          <a:solidFill>
            <a:srgbClr val="C9A34E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6872288"/>
            <a:ext cx="7672926" cy="1323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Rental demand holds up in any economy — when people can't buy, they rent. That keeps our exit (lease-up) reliable in good markets and bad.</a:t>
            </a:r>
            <a:endParaRPr lang="en-US" sz="2250" dirty="0"/>
          </a:p>
        </p:txBody>
      </p:sp>
      <p:sp>
        <p:nvSpPr>
          <p:cNvPr id="10" name="Shape 8"/>
          <p:cNvSpPr/>
          <p:nvPr/>
        </p:nvSpPr>
        <p:spPr>
          <a:xfrm>
            <a:off x="9392543" y="2438400"/>
            <a:ext cx="7847707" cy="7086600"/>
          </a:xfrm>
          <a:prstGeom prst="roundRect">
            <a:avLst>
              <a:gd name="adj" fmla="val 538"/>
            </a:avLst>
          </a:prstGeom>
          <a:solidFill>
            <a:srgbClr val="E6D5AB">
              <a:alpha val="6000"/>
            </a:srgbClr>
          </a:solidFill>
          <a:ln w="9525">
            <a:solidFill>
              <a:srgbClr val="E6D5AB">
                <a:alpha val="2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2100768" y="4781550"/>
            <a:ext cx="2674300" cy="26193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150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PLACEHOLDER GRAPH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890647" y="5138738"/>
            <a:ext cx="5336567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dirty="0">
                <a:solidFill>
                  <a:srgbClr val="CDD8D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California median home price, trailing 10 years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10489704" y="5467350"/>
            <a:ext cx="5653311" cy="1714500"/>
          </a:xfrm>
          <a:prstGeom prst="roundRect">
            <a:avLst>
              <a:gd name="adj" fmla="val 2222"/>
            </a:avLst>
          </a:prstGeom>
          <a:solidFill>
            <a:srgbClr val="C9A34E">
              <a:alpha val="25000"/>
            </a:srgbClr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— TRACK RECORD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4716125" cy="1162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decades in California real estate. One team that does the work.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3000375"/>
            <a:ext cx="5276850" cy="2171700"/>
          </a:xfrm>
          <a:prstGeom prst="roundRect">
            <a:avLst>
              <a:gd name="adj" fmla="val 1754"/>
            </a:avLst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1352550" y="3343275"/>
            <a:ext cx="5133975" cy="904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1352550" y="4286250"/>
            <a:ext cx="5133975" cy="309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in the California real estate industry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629400" y="3000375"/>
            <a:ext cx="5276850" cy="2171700"/>
          </a:xfrm>
          <a:prstGeom prst="roundRect">
            <a:avLst>
              <a:gd name="adj" fmla="val 1754"/>
            </a:avLst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6934200" y="3343275"/>
            <a:ext cx="5133975" cy="904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700+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6934200" y="4286250"/>
            <a:ext cx="4807268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homes personally flipped in the last 15 years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47750" y="5438775"/>
            <a:ext cx="5276850" cy="4086225"/>
          </a:xfrm>
          <a:prstGeom prst="roundRect">
            <a:avLst>
              <a:gd name="adj" fmla="val 932"/>
            </a:avLst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1352550" y="5781675"/>
            <a:ext cx="5133975" cy="904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300+</a:t>
            </a:r>
            <a:endParaRPr lang="en-US" sz="6000" dirty="0"/>
          </a:p>
        </p:txBody>
      </p:sp>
      <p:sp>
        <p:nvSpPr>
          <p:cNvPr id="12" name="Text 10"/>
          <p:cNvSpPr/>
          <p:nvPr/>
        </p:nvSpPr>
        <p:spPr>
          <a:xfrm>
            <a:off x="1352550" y="6724650"/>
            <a:ext cx="4807268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homes rehabbed by our in-house licensed construction team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629400" y="5438775"/>
            <a:ext cx="5276850" cy="4086225"/>
          </a:xfrm>
          <a:prstGeom prst="roundRect">
            <a:avLst>
              <a:gd name="adj" fmla="val 932"/>
            </a:avLst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6934200" y="5781675"/>
            <a:ext cx="5133975" cy="904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2004</a:t>
            </a:r>
            <a:endParaRPr lang="en-US" sz="6000" dirty="0"/>
          </a:p>
        </p:txBody>
      </p:sp>
      <p:sp>
        <p:nvSpPr>
          <p:cNvPr id="15" name="Text 13"/>
          <p:cNvSpPr/>
          <p:nvPr/>
        </p:nvSpPr>
        <p:spPr>
          <a:xfrm>
            <a:off x="6934200" y="6724650"/>
            <a:ext cx="4807268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year Andy became a Loan Director — underwriting real estate ever since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12287250" y="3000375"/>
            <a:ext cx="4953000" cy="6524625"/>
          </a:xfrm>
          <a:prstGeom prst="roundRect">
            <a:avLst>
              <a:gd name="adj" fmla="val 769"/>
            </a:avLst>
          </a:prstGeom>
          <a:solidFill>
            <a:srgbClr val="DDD3BA"/>
          </a:solidFill>
          <a:ln/>
        </p:spPr>
      </p:sp>
      <p:sp>
        <p:nvSpPr>
          <p:cNvPr id="17" name="Text 15"/>
          <p:cNvSpPr/>
          <p:nvPr/>
        </p:nvSpPr>
        <p:spPr>
          <a:xfrm>
            <a:off x="13434701" y="6067425"/>
            <a:ext cx="2658023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350" dirty="0">
                <a:solidFill>
                  <a:srgbClr val="8A6D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PLACEHOLDER headshot / job-site photo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— THE MODEL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 distressed house becomes a cash-flowing rental.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5062538"/>
            <a:ext cx="3848100" cy="28575"/>
          </a:xfrm>
          <a:prstGeom prst="rect">
            <a:avLst/>
          </a:prstGeom>
          <a:solidFill>
            <a:srgbClr val="C9A34E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5357813"/>
            <a:ext cx="42329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132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ACQUIRE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1047750" y="5786438"/>
            <a:ext cx="3963543" cy="1152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Put a distressed home under contract 30–50% below its After-Repair Value.</a:t>
            </a:r>
            <a:endParaRPr lang="en-US" sz="1950" dirty="0"/>
          </a:p>
        </p:txBody>
      </p:sp>
      <p:sp>
        <p:nvSpPr>
          <p:cNvPr id="7" name="Shape 5"/>
          <p:cNvSpPr/>
          <p:nvPr/>
        </p:nvSpPr>
        <p:spPr>
          <a:xfrm>
            <a:off x="5162550" y="4876800"/>
            <a:ext cx="3848100" cy="28575"/>
          </a:xfrm>
          <a:prstGeom prst="rect">
            <a:avLst/>
          </a:prstGeom>
          <a:solidFill>
            <a:srgbClr val="C9A34E"/>
          </a:solidFill>
          <a:ln/>
        </p:spPr>
      </p:sp>
      <p:sp>
        <p:nvSpPr>
          <p:cNvPr id="8" name="Text 6"/>
          <p:cNvSpPr/>
          <p:nvPr/>
        </p:nvSpPr>
        <p:spPr>
          <a:xfrm>
            <a:off x="5162550" y="5172075"/>
            <a:ext cx="42329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132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REHAB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5162550" y="5600700"/>
            <a:ext cx="3963543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licensed in-house crew renovates on a fixed budget and timeline, funded by short-term acquisition financing.</a:t>
            </a:r>
            <a:endParaRPr lang="en-US" sz="1950" dirty="0"/>
          </a:p>
        </p:txBody>
      </p:sp>
      <p:sp>
        <p:nvSpPr>
          <p:cNvPr id="10" name="Shape 8"/>
          <p:cNvSpPr/>
          <p:nvPr/>
        </p:nvSpPr>
        <p:spPr>
          <a:xfrm>
            <a:off x="9277350" y="4876800"/>
            <a:ext cx="3848100" cy="28575"/>
          </a:xfrm>
          <a:prstGeom prst="rect">
            <a:avLst/>
          </a:prstGeom>
          <a:solidFill>
            <a:srgbClr val="C9A34E"/>
          </a:solidFill>
          <a:ln/>
        </p:spPr>
      </p:sp>
      <p:sp>
        <p:nvSpPr>
          <p:cNvPr id="11" name="Text 9"/>
          <p:cNvSpPr/>
          <p:nvPr/>
        </p:nvSpPr>
        <p:spPr>
          <a:xfrm>
            <a:off x="9277350" y="5172075"/>
            <a:ext cx="42329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132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9277350" y="5600700"/>
            <a:ext cx="3963543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Leased and professionally managed for $100–150/month — the property starts producing positive monthly cash flow.</a:t>
            </a:r>
            <a:endParaRPr lang="en-US" sz="1950" dirty="0"/>
          </a:p>
        </p:txBody>
      </p:sp>
      <p:sp>
        <p:nvSpPr>
          <p:cNvPr id="13" name="Shape 11"/>
          <p:cNvSpPr/>
          <p:nvPr/>
        </p:nvSpPr>
        <p:spPr>
          <a:xfrm>
            <a:off x="13392150" y="4876800"/>
            <a:ext cx="3848100" cy="28575"/>
          </a:xfrm>
          <a:prstGeom prst="rect">
            <a:avLst/>
          </a:prstGeom>
          <a:solidFill>
            <a:srgbClr val="C9A34E"/>
          </a:solidFill>
          <a:ln/>
        </p:spPr>
      </p:sp>
      <p:sp>
        <p:nvSpPr>
          <p:cNvPr id="14" name="Text 12"/>
          <p:cNvSpPr/>
          <p:nvPr/>
        </p:nvSpPr>
        <p:spPr>
          <a:xfrm>
            <a:off x="13392150" y="5172075"/>
            <a:ext cx="42329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132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REFINANCE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13392150" y="5600700"/>
            <a:ext cx="3963543" cy="1524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DSCR cash-out refinance repays your principal and return — the home stays in the portfolio as a long-term rental.</a:t>
            </a:r>
            <a:endParaRPr lang="en-US" sz="1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— HOW YOU'RE SECURED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634490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capital is secured by a recorded second deed of trust.</a:t>
            </a:r>
            <a:endParaRPr lang="en-US" sz="3900" dirty="0"/>
          </a:p>
        </p:txBody>
      </p:sp>
      <p:sp>
        <p:nvSpPr>
          <p:cNvPr id="4" name="Text 2"/>
          <p:cNvSpPr/>
          <p:nvPr/>
        </p:nvSpPr>
        <p:spPr>
          <a:xfrm>
            <a:off x="1047750" y="3609975"/>
            <a:ext cx="27957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460674" y="3609975"/>
            <a:ext cx="9424682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investment is recorded against the property's title as a second deed of trust at close of escrow — a real lien, not just a promissory note.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1047750" y="4657725"/>
            <a:ext cx="258514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1439614" y="4657725"/>
            <a:ext cx="9446373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Combined loan-to-value of the acquisition loan (1st) and your position (2nd) is capped at 85% of property value — a minimum 15% equity cushion behind you.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047750" y="6105525"/>
            <a:ext cx="250701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1431801" y="6105525"/>
            <a:ext cx="9454420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deal is funded and secured individually — one investor, one property, one recorded note. Your position is never pooled or cross-collateralized with other deals.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47750" y="7553325"/>
            <a:ext cx="334045" cy="361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C9A3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1515145" y="7553325"/>
            <a:ext cx="9368576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are repaid, and the note is reconveyed, at the time of the DSCR refinance or sale — whichever comes first.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11144250" y="2438400"/>
            <a:ext cx="6096000" cy="7086600"/>
          </a:xfrm>
          <a:prstGeom prst="roundRect">
            <a:avLst>
              <a:gd name="adj" fmla="val 625"/>
            </a:avLst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11525250" y="4545806"/>
            <a:ext cx="586740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150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CAPITAL STACK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11525250" y="5007769"/>
            <a:ext cx="5334000" cy="628650"/>
          </a:xfrm>
          <a:prstGeom prst="rect">
            <a:avLst/>
          </a:prstGeom>
          <a:solidFill>
            <a:srgbClr val="2A2A26"/>
          </a:solidFill>
          <a:ln/>
        </p:spPr>
      </p:sp>
      <p:sp>
        <p:nvSpPr>
          <p:cNvPr id="15" name="Text 13"/>
          <p:cNvSpPr/>
          <p:nvPr/>
        </p:nvSpPr>
        <p:spPr>
          <a:xfrm>
            <a:off x="11734800" y="5198269"/>
            <a:ext cx="3096592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F4F1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1st — Acquisition / rehab loan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11525250" y="5636419"/>
            <a:ext cx="5334000" cy="619125"/>
          </a:xfrm>
          <a:prstGeom prst="rect">
            <a:avLst/>
          </a:prstGeom>
          <a:solidFill>
            <a:srgbClr val="C9A34E"/>
          </a:solidFill>
          <a:ln/>
        </p:spPr>
      </p:sp>
      <p:sp>
        <p:nvSpPr>
          <p:cNvPr id="17" name="Text 15"/>
          <p:cNvSpPr/>
          <p:nvPr/>
        </p:nvSpPr>
        <p:spPr>
          <a:xfrm>
            <a:off x="11734800" y="5826919"/>
            <a:ext cx="2383386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dirty="0">
                <a:solidFill>
                  <a:srgbClr val="0F2F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2nd — Your investment</a:t>
            </a:r>
            <a:endParaRPr lang="en-US" sz="1650" dirty="0"/>
          </a:p>
        </p:txBody>
      </p:sp>
      <p:sp>
        <p:nvSpPr>
          <p:cNvPr id="18" name="Shape 16"/>
          <p:cNvSpPr/>
          <p:nvPr/>
        </p:nvSpPr>
        <p:spPr>
          <a:xfrm>
            <a:off x="11525250" y="6255544"/>
            <a:ext cx="5334000" cy="628650"/>
          </a:xfrm>
          <a:prstGeom prst="rect">
            <a:avLst/>
          </a:prstGeom>
          <a:solidFill>
            <a:srgbClr val="EDE4CD"/>
          </a:solidFill>
          <a:ln/>
        </p:spPr>
      </p:sp>
      <p:sp>
        <p:nvSpPr>
          <p:cNvPr id="19" name="Text 17"/>
          <p:cNvSpPr/>
          <p:nvPr/>
        </p:nvSpPr>
        <p:spPr>
          <a:xfrm>
            <a:off x="11734800" y="6446044"/>
            <a:ext cx="2795774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 cushion — min. 15%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11525250" y="7131844"/>
            <a:ext cx="586740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Combined 1st + 2nd capped at 85% of property value.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— INVESTOR TERMS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ways to earn a return — you choose.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2438400"/>
            <a:ext cx="7886700" cy="6024563"/>
          </a:xfrm>
          <a:prstGeom prst="roundRect">
            <a:avLst>
              <a:gd name="adj" fmla="val 632"/>
            </a:avLst>
          </a:prstGeom>
          <a:solidFill>
            <a:srgbClr val="E6D5AB">
              <a:alpha val="6000"/>
            </a:srgbClr>
          </a:solidFill>
          <a:ln w="9525">
            <a:solidFill>
              <a:srgbClr val="E6D5AB">
                <a:alpha val="2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476375" y="2905125"/>
            <a:ext cx="7732395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132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A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1476375" y="3352800"/>
            <a:ext cx="7732395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25% preferred return</a:t>
            </a:r>
            <a:endParaRPr lang="en-US" sz="3900" dirty="0"/>
          </a:p>
        </p:txBody>
      </p:sp>
      <p:sp>
        <p:nvSpPr>
          <p:cNvPr id="7" name="Text 5"/>
          <p:cNvSpPr/>
          <p:nvPr/>
        </p:nvSpPr>
        <p:spPr>
          <a:xfrm>
            <a:off x="1476375" y="4124325"/>
            <a:ext cx="7240334" cy="1752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fixed 25% annualized return. Your original investment plus the full preferred return is paid back first at refinance or sale — before any other party is paid.</a:t>
            </a:r>
            <a:endParaRPr lang="en-US" sz="2250" dirty="0"/>
          </a:p>
        </p:txBody>
      </p:sp>
      <p:sp>
        <p:nvSpPr>
          <p:cNvPr id="8" name="Shape 6"/>
          <p:cNvSpPr/>
          <p:nvPr/>
        </p:nvSpPr>
        <p:spPr>
          <a:xfrm>
            <a:off x="9353550" y="2438400"/>
            <a:ext cx="7886700" cy="6024563"/>
          </a:xfrm>
          <a:prstGeom prst="roundRect">
            <a:avLst>
              <a:gd name="adj" fmla="val 632"/>
            </a:avLst>
          </a:prstGeom>
          <a:solidFill>
            <a:srgbClr val="E6D5AB">
              <a:alpha val="6000"/>
            </a:srgbClr>
          </a:solidFill>
          <a:ln w="9525">
            <a:solidFill>
              <a:srgbClr val="E6D5AB">
                <a:alpha val="2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782175" y="2905125"/>
            <a:ext cx="7732395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132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B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9782175" y="3352800"/>
            <a:ext cx="7732395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40/60 profit share</a:t>
            </a:r>
            <a:endParaRPr lang="en-US" sz="3900" dirty="0"/>
          </a:p>
        </p:txBody>
      </p:sp>
      <p:sp>
        <p:nvSpPr>
          <p:cNvPr id="11" name="Text 9"/>
          <p:cNvSpPr/>
          <p:nvPr/>
        </p:nvSpPr>
        <p:spPr>
          <a:xfrm>
            <a:off x="9782175" y="4124325"/>
            <a:ext cx="7240334" cy="1323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original investment is returned first, then net profit at exit is split 40% to you, 60% to Diamond Real Estate Investing.</a:t>
            </a:r>
            <a:endParaRPr lang="en-US" sz="2250" dirty="0"/>
          </a:p>
        </p:txBody>
      </p:sp>
      <p:sp>
        <p:nvSpPr>
          <p:cNvPr id="12" name="Shape 10"/>
          <p:cNvSpPr/>
          <p:nvPr/>
        </p:nvSpPr>
        <p:spPr>
          <a:xfrm>
            <a:off x="1047750" y="8920163"/>
            <a:ext cx="16192500" cy="9525"/>
          </a:xfrm>
          <a:prstGeom prst="rect">
            <a:avLst/>
          </a:prstGeom>
          <a:solidFill>
            <a:srgbClr val="E6D5AB">
              <a:alpha val="2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1047750" y="9234488"/>
            <a:ext cx="4842324" cy="3286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 investment: </a:t>
            </a:r>
            <a:pPr algn="l" indent="0" marL="0">
              <a:buNone/>
            </a:pPr>
            <a:r>
              <a:rPr lang="en-US" sz="1950" b="1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$40,000 </a:t>
            </a:r>
            <a:pPr algn="l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deal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8393906" y="9234488"/>
            <a:ext cx="9730978" cy="3286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options are secured identically — by your recorded second deed of trust.</a:t>
            </a:r>
            <a:endParaRPr lang="en-US" sz="1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1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— TIMELINE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16211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life of a deal — 12 to 18 months, start to payoff.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4110930" y="2438400"/>
            <a:ext cx="19050" cy="7086600"/>
          </a:xfrm>
          <a:prstGeom prst="rect">
            <a:avLst/>
          </a:prstGeom>
          <a:solidFill>
            <a:srgbClr val="DDD3BA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2438400"/>
            <a:ext cx="3076129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0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047750" y="2805113"/>
            <a:ext cx="3076129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&amp; record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047750" y="3267075"/>
            <a:ext cx="2880375" cy="949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Escrow closes; your 2nd deed of trust is recorded against title.</a:t>
            </a:r>
            <a:endParaRPr lang="en-US" sz="1650" dirty="0"/>
          </a:p>
        </p:txBody>
      </p:sp>
      <p:sp>
        <p:nvSpPr>
          <p:cNvPr id="8" name="Shape 6"/>
          <p:cNvSpPr/>
          <p:nvPr/>
        </p:nvSpPr>
        <p:spPr>
          <a:xfrm>
            <a:off x="7459935" y="2438400"/>
            <a:ext cx="19050" cy="7086600"/>
          </a:xfrm>
          <a:prstGeom prst="rect">
            <a:avLst/>
          </a:prstGeom>
          <a:solidFill>
            <a:srgbClr val="DDD3BA"/>
          </a:solidFill>
          <a:ln/>
        </p:spPr>
      </p:sp>
      <p:sp>
        <p:nvSpPr>
          <p:cNvPr id="9" name="Text 7"/>
          <p:cNvSpPr/>
          <p:nvPr/>
        </p:nvSpPr>
        <p:spPr>
          <a:xfrm>
            <a:off x="4396680" y="2438400"/>
            <a:ext cx="307621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1–4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396680" y="2805113"/>
            <a:ext cx="3076210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Rehab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4396680" y="3267075"/>
            <a:ext cx="2880452" cy="949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licensed crew completes the renovation on budget and on schedule.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0808940" y="2438400"/>
            <a:ext cx="19050" cy="7086600"/>
          </a:xfrm>
          <a:prstGeom prst="rect">
            <a:avLst/>
          </a:prstGeom>
          <a:solidFill>
            <a:srgbClr val="DDD3BA"/>
          </a:solidFill>
          <a:ln/>
        </p:spPr>
      </p:sp>
      <p:sp>
        <p:nvSpPr>
          <p:cNvPr id="13" name="Text 11"/>
          <p:cNvSpPr/>
          <p:nvPr/>
        </p:nvSpPr>
        <p:spPr>
          <a:xfrm>
            <a:off x="7745685" y="2438400"/>
            <a:ext cx="307621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4–6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745685" y="2805113"/>
            <a:ext cx="3076210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Lease-up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7745685" y="3267075"/>
            <a:ext cx="2880452" cy="949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Property manager places a qualified tenant; positive cash flow begins.</a:t>
            </a:r>
            <a:endParaRPr lang="en-US" sz="1650" dirty="0"/>
          </a:p>
        </p:txBody>
      </p:sp>
      <p:sp>
        <p:nvSpPr>
          <p:cNvPr id="16" name="Shape 14"/>
          <p:cNvSpPr/>
          <p:nvPr/>
        </p:nvSpPr>
        <p:spPr>
          <a:xfrm>
            <a:off x="14157945" y="2438400"/>
            <a:ext cx="19050" cy="7086600"/>
          </a:xfrm>
          <a:prstGeom prst="rect">
            <a:avLst/>
          </a:prstGeom>
          <a:solidFill>
            <a:srgbClr val="DDD3BA"/>
          </a:solidFill>
          <a:ln/>
        </p:spPr>
      </p:sp>
      <p:sp>
        <p:nvSpPr>
          <p:cNvPr id="17" name="Text 15"/>
          <p:cNvSpPr/>
          <p:nvPr/>
        </p:nvSpPr>
        <p:spPr>
          <a:xfrm>
            <a:off x="11094690" y="2438400"/>
            <a:ext cx="307621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6–12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1094690" y="2805113"/>
            <a:ext cx="3076210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621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Season</a:t>
            </a:r>
            <a:endParaRPr lang="en-US" sz="2100" dirty="0"/>
          </a:p>
        </p:txBody>
      </p:sp>
      <p:sp>
        <p:nvSpPr>
          <p:cNvPr id="19" name="Text 17"/>
          <p:cNvSpPr/>
          <p:nvPr/>
        </p:nvSpPr>
        <p:spPr>
          <a:xfrm>
            <a:off x="11094690" y="3267075"/>
            <a:ext cx="2880452" cy="949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Rental history seasons for DSCR underwriting while cash flow continues.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14443695" y="2438400"/>
            <a:ext cx="307621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12–18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14443695" y="2805113"/>
            <a:ext cx="3076210" cy="3476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8A6D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Refinance &amp; payoff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14443695" y="3267075"/>
            <a:ext cx="2880452" cy="9495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650" dirty="0">
                <a:solidFill>
                  <a:srgbClr val="4A4A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DSCR cash-out refinance repays your principal and return in full.</a:t>
            </a:r>
            <a:endParaRPr lang="en-US" sz="16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2F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781175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b="1" spc="231" kern="0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— DEAL ECONOMICS</a:t>
            </a:r>
            <a:endParaRPr lang="en-US" sz="1650" dirty="0"/>
          </a:p>
        </p:txBody>
      </p:sp>
      <p:sp>
        <p:nvSpPr>
          <p:cNvPr id="3" name="Text 1"/>
          <p:cNvSpPr/>
          <p:nvPr/>
        </p:nvSpPr>
        <p:spPr>
          <a:xfrm>
            <a:off x="1047750" y="1419225"/>
            <a:ext cx="15716250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b="1" dirty="0">
                <a:solidFill>
                  <a:srgbClr val="F6F1E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numbers from four California markets.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2781300"/>
            <a:ext cx="16192500" cy="19050"/>
          </a:xfrm>
          <a:prstGeom prst="rect">
            <a:avLst/>
          </a:prstGeom>
          <a:solidFill>
            <a:srgbClr val="C9A34E"/>
          </a:solidFill>
          <a:ln/>
        </p:spPr>
      </p:sp>
      <p:sp>
        <p:nvSpPr>
          <p:cNvPr id="5" name="Text 3"/>
          <p:cNvSpPr/>
          <p:nvPr/>
        </p:nvSpPr>
        <p:spPr>
          <a:xfrm>
            <a:off x="1143000" y="2419350"/>
            <a:ext cx="2074143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</a:t>
            </a:r>
            <a:endParaRPr lang="en-US" sz="1650" dirty="0"/>
          </a:p>
        </p:txBody>
      </p:sp>
      <p:sp>
        <p:nvSpPr>
          <p:cNvPr id="6" name="Text 4"/>
          <p:cNvSpPr/>
          <p:nvPr/>
        </p:nvSpPr>
        <p:spPr>
          <a:xfrm>
            <a:off x="3255243" y="2419350"/>
            <a:ext cx="2135907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5505450" y="2419350"/>
            <a:ext cx="1708919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REHAB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7328669" y="2419350"/>
            <a:ext cx="1947714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ALL-IN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9390683" y="2419350"/>
            <a:ext cx="1954411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ARV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1459394" y="2419350"/>
            <a:ext cx="1810048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RENT/MO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13343674" y="2419350"/>
            <a:ext cx="3801326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650" b="1" spc="99" kern="0" dirty="0">
                <a:solidFill>
                  <a:srgbClr val="E6D5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CASH FLOW/MO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047750" y="4294287"/>
            <a:ext cx="16192500" cy="9525"/>
          </a:xfrm>
          <a:prstGeom prst="rect">
            <a:avLst/>
          </a:prstGeom>
          <a:solidFill>
            <a:srgbClr val="E6D5AB">
              <a:alpha val="2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1143000" y="2990850"/>
            <a:ext cx="2074143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Bakersfield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3255243" y="2990850"/>
            <a:ext cx="2135907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$250,000</a:t>
            </a:r>
            <a:endParaRPr lang="en-US" sz="1950" dirty="0"/>
          </a:p>
        </p:txBody>
      </p:sp>
      <p:sp>
        <p:nvSpPr>
          <p:cNvPr id="15" name="Text 13"/>
          <p:cNvSpPr/>
          <p:nvPr/>
        </p:nvSpPr>
        <p:spPr>
          <a:xfrm>
            <a:off x="5505450" y="2990850"/>
            <a:ext cx="1708919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$30,000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7328669" y="2990850"/>
            <a:ext cx="1947714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$280,000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9390683" y="2990850"/>
            <a:ext cx="1954411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$385,000</a:t>
            </a:r>
            <a:endParaRPr lang="en-US" sz="1950" dirty="0"/>
          </a:p>
        </p:txBody>
      </p:sp>
      <p:sp>
        <p:nvSpPr>
          <p:cNvPr id="18" name="Text 16"/>
          <p:cNvSpPr/>
          <p:nvPr/>
        </p:nvSpPr>
        <p:spPr>
          <a:xfrm>
            <a:off x="11459394" y="2990850"/>
            <a:ext cx="1810048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$2,400</a:t>
            </a:r>
            <a:endParaRPr lang="en-US" sz="1950" dirty="0"/>
          </a:p>
        </p:txBody>
      </p:sp>
      <p:sp>
        <p:nvSpPr>
          <p:cNvPr id="19" name="Text 17"/>
          <p:cNvSpPr/>
          <p:nvPr/>
        </p:nvSpPr>
        <p:spPr>
          <a:xfrm>
            <a:off x="13343674" y="2990850"/>
            <a:ext cx="3801326" cy="11605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b="1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$375</a:t>
            </a:r>
            <a:endParaRPr lang="en-US" sz="1950" dirty="0"/>
          </a:p>
        </p:txBody>
      </p:sp>
      <p:sp>
        <p:nvSpPr>
          <p:cNvPr id="20" name="Shape 18"/>
          <p:cNvSpPr/>
          <p:nvPr/>
        </p:nvSpPr>
        <p:spPr>
          <a:xfrm>
            <a:off x="1047750" y="5787330"/>
            <a:ext cx="16192500" cy="9525"/>
          </a:xfrm>
          <a:prstGeom prst="rect">
            <a:avLst/>
          </a:prstGeom>
          <a:solidFill>
            <a:srgbClr val="E6D5AB">
              <a:alpha val="2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143000" y="4494312"/>
            <a:ext cx="2074143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Fresno</a:t>
            </a:r>
            <a:endParaRPr lang="en-US" sz="1950" dirty="0"/>
          </a:p>
        </p:txBody>
      </p:sp>
      <p:sp>
        <p:nvSpPr>
          <p:cNvPr id="22" name="Text 20"/>
          <p:cNvSpPr/>
          <p:nvPr/>
        </p:nvSpPr>
        <p:spPr>
          <a:xfrm>
            <a:off x="3255243" y="4494312"/>
            <a:ext cx="2135907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$255,000</a:t>
            </a:r>
            <a:endParaRPr lang="en-US" sz="1950" dirty="0"/>
          </a:p>
        </p:txBody>
      </p:sp>
      <p:sp>
        <p:nvSpPr>
          <p:cNvPr id="23" name="Text 21"/>
          <p:cNvSpPr/>
          <p:nvPr/>
        </p:nvSpPr>
        <p:spPr>
          <a:xfrm>
            <a:off x="5505450" y="4494312"/>
            <a:ext cx="1708919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$25,000</a:t>
            </a:r>
            <a:endParaRPr lang="en-US" sz="1950" dirty="0"/>
          </a:p>
        </p:txBody>
      </p:sp>
      <p:sp>
        <p:nvSpPr>
          <p:cNvPr id="24" name="Text 22"/>
          <p:cNvSpPr/>
          <p:nvPr/>
        </p:nvSpPr>
        <p:spPr>
          <a:xfrm>
            <a:off x="7328669" y="4494312"/>
            <a:ext cx="1947714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$280,000</a:t>
            </a:r>
            <a:endParaRPr lang="en-US" sz="1950" dirty="0"/>
          </a:p>
        </p:txBody>
      </p:sp>
      <p:sp>
        <p:nvSpPr>
          <p:cNvPr id="25" name="Text 23"/>
          <p:cNvSpPr/>
          <p:nvPr/>
        </p:nvSpPr>
        <p:spPr>
          <a:xfrm>
            <a:off x="9390683" y="4494312"/>
            <a:ext cx="1954411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$350,000</a:t>
            </a:r>
            <a:endParaRPr lang="en-US" sz="1950" dirty="0"/>
          </a:p>
        </p:txBody>
      </p:sp>
      <p:sp>
        <p:nvSpPr>
          <p:cNvPr id="26" name="Text 24"/>
          <p:cNvSpPr/>
          <p:nvPr/>
        </p:nvSpPr>
        <p:spPr>
          <a:xfrm>
            <a:off x="11459394" y="4494312"/>
            <a:ext cx="1810048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$2,100</a:t>
            </a:r>
            <a:endParaRPr lang="en-US" sz="1950" dirty="0"/>
          </a:p>
        </p:txBody>
      </p:sp>
      <p:sp>
        <p:nvSpPr>
          <p:cNvPr id="27" name="Text 25"/>
          <p:cNvSpPr/>
          <p:nvPr/>
        </p:nvSpPr>
        <p:spPr>
          <a:xfrm>
            <a:off x="13343674" y="4494312"/>
            <a:ext cx="3801326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b="1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$375</a:t>
            </a:r>
            <a:endParaRPr lang="en-US" sz="1950" dirty="0"/>
          </a:p>
        </p:txBody>
      </p:sp>
      <p:sp>
        <p:nvSpPr>
          <p:cNvPr id="28" name="Shape 26"/>
          <p:cNvSpPr/>
          <p:nvPr/>
        </p:nvSpPr>
        <p:spPr>
          <a:xfrm>
            <a:off x="1047750" y="7280374"/>
            <a:ext cx="16192500" cy="9525"/>
          </a:xfrm>
          <a:prstGeom prst="rect">
            <a:avLst/>
          </a:prstGeom>
          <a:solidFill>
            <a:srgbClr val="E6D5AB">
              <a:alpha val="2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143000" y="5987355"/>
            <a:ext cx="2074143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Bear</a:t>
            </a:r>
            <a:endParaRPr lang="en-US" sz="1950" dirty="0"/>
          </a:p>
        </p:txBody>
      </p:sp>
      <p:sp>
        <p:nvSpPr>
          <p:cNvPr id="30" name="Text 28"/>
          <p:cNvSpPr/>
          <p:nvPr/>
        </p:nvSpPr>
        <p:spPr>
          <a:xfrm>
            <a:off x="3255243" y="5987355"/>
            <a:ext cx="2135907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$275,000</a:t>
            </a:r>
            <a:endParaRPr lang="en-US" sz="1950" dirty="0"/>
          </a:p>
        </p:txBody>
      </p:sp>
      <p:sp>
        <p:nvSpPr>
          <p:cNvPr id="31" name="Text 29"/>
          <p:cNvSpPr/>
          <p:nvPr/>
        </p:nvSpPr>
        <p:spPr>
          <a:xfrm>
            <a:off x="5505450" y="5987355"/>
            <a:ext cx="1708919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$30,000</a:t>
            </a:r>
            <a:endParaRPr lang="en-US" sz="1950" dirty="0"/>
          </a:p>
        </p:txBody>
      </p:sp>
      <p:sp>
        <p:nvSpPr>
          <p:cNvPr id="32" name="Text 30"/>
          <p:cNvSpPr/>
          <p:nvPr/>
        </p:nvSpPr>
        <p:spPr>
          <a:xfrm>
            <a:off x="7328669" y="5987355"/>
            <a:ext cx="1947714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$305,000</a:t>
            </a:r>
            <a:endParaRPr lang="en-US" sz="1950" dirty="0"/>
          </a:p>
        </p:txBody>
      </p:sp>
      <p:sp>
        <p:nvSpPr>
          <p:cNvPr id="33" name="Text 31"/>
          <p:cNvSpPr/>
          <p:nvPr/>
        </p:nvSpPr>
        <p:spPr>
          <a:xfrm>
            <a:off x="9390683" y="5987355"/>
            <a:ext cx="1954411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$415,000</a:t>
            </a:r>
            <a:endParaRPr lang="en-US" sz="1950" dirty="0"/>
          </a:p>
        </p:txBody>
      </p:sp>
      <p:sp>
        <p:nvSpPr>
          <p:cNvPr id="34" name="Text 32"/>
          <p:cNvSpPr/>
          <p:nvPr/>
        </p:nvSpPr>
        <p:spPr>
          <a:xfrm>
            <a:off x="11459394" y="5987355"/>
            <a:ext cx="1810048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$2,900</a:t>
            </a:r>
            <a:endParaRPr lang="en-US" sz="1950" dirty="0"/>
          </a:p>
        </p:txBody>
      </p:sp>
      <p:sp>
        <p:nvSpPr>
          <p:cNvPr id="35" name="Text 33"/>
          <p:cNvSpPr/>
          <p:nvPr/>
        </p:nvSpPr>
        <p:spPr>
          <a:xfrm>
            <a:off x="13343674" y="5987355"/>
            <a:ext cx="3801326" cy="11501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b="1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$890</a:t>
            </a:r>
            <a:endParaRPr lang="en-US" sz="1950" dirty="0"/>
          </a:p>
        </p:txBody>
      </p:sp>
      <p:sp>
        <p:nvSpPr>
          <p:cNvPr id="36" name="Text 34"/>
          <p:cNvSpPr/>
          <p:nvPr/>
        </p:nvSpPr>
        <p:spPr>
          <a:xfrm>
            <a:off x="1143000" y="7480399"/>
            <a:ext cx="2074143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Vallejo</a:t>
            </a:r>
            <a:endParaRPr lang="en-US" sz="1950" dirty="0"/>
          </a:p>
        </p:txBody>
      </p:sp>
      <p:sp>
        <p:nvSpPr>
          <p:cNvPr id="37" name="Text 35"/>
          <p:cNvSpPr/>
          <p:nvPr/>
        </p:nvSpPr>
        <p:spPr>
          <a:xfrm>
            <a:off x="3255243" y="7480399"/>
            <a:ext cx="2135907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$300,000</a:t>
            </a:r>
            <a:endParaRPr lang="en-US" sz="1950" dirty="0"/>
          </a:p>
        </p:txBody>
      </p:sp>
      <p:sp>
        <p:nvSpPr>
          <p:cNvPr id="38" name="Text 36"/>
          <p:cNvSpPr/>
          <p:nvPr/>
        </p:nvSpPr>
        <p:spPr>
          <a:xfrm>
            <a:off x="5505450" y="7480399"/>
            <a:ext cx="1708919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$35,000</a:t>
            </a:r>
            <a:endParaRPr lang="en-US" sz="1950" dirty="0"/>
          </a:p>
        </p:txBody>
      </p:sp>
      <p:sp>
        <p:nvSpPr>
          <p:cNvPr id="39" name="Text 37"/>
          <p:cNvSpPr/>
          <p:nvPr/>
        </p:nvSpPr>
        <p:spPr>
          <a:xfrm>
            <a:off x="7328669" y="7480399"/>
            <a:ext cx="1947714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$335,000</a:t>
            </a:r>
            <a:endParaRPr lang="en-US" sz="1950" dirty="0"/>
          </a:p>
        </p:txBody>
      </p:sp>
      <p:sp>
        <p:nvSpPr>
          <p:cNvPr id="40" name="Text 38"/>
          <p:cNvSpPr/>
          <p:nvPr/>
        </p:nvSpPr>
        <p:spPr>
          <a:xfrm>
            <a:off x="9390683" y="7480399"/>
            <a:ext cx="1954411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$475,000</a:t>
            </a:r>
            <a:endParaRPr lang="en-US" sz="1950" dirty="0"/>
          </a:p>
        </p:txBody>
      </p:sp>
      <p:sp>
        <p:nvSpPr>
          <p:cNvPr id="41" name="Text 39"/>
          <p:cNvSpPr/>
          <p:nvPr/>
        </p:nvSpPr>
        <p:spPr>
          <a:xfrm>
            <a:off x="11459394" y="7480399"/>
            <a:ext cx="1810048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dirty="0">
                <a:solidFill>
                  <a:srgbClr val="F6F1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$3,200</a:t>
            </a:r>
            <a:endParaRPr lang="en-US" sz="1950" dirty="0"/>
          </a:p>
        </p:txBody>
      </p:sp>
      <p:sp>
        <p:nvSpPr>
          <p:cNvPr id="42" name="Text 40"/>
          <p:cNvSpPr/>
          <p:nvPr/>
        </p:nvSpPr>
        <p:spPr>
          <a:xfrm>
            <a:off x="13343674" y="7480399"/>
            <a:ext cx="3801326" cy="11397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r" indent="0" marL="0">
              <a:buNone/>
            </a:pPr>
            <a:r>
              <a:rPr lang="en-US" sz="1950" b="1" dirty="0">
                <a:solidFill>
                  <a:srgbClr val="C9A3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$985</a:t>
            </a:r>
            <a:endParaRPr lang="en-US" sz="1950" dirty="0"/>
          </a:p>
        </p:txBody>
      </p:sp>
      <p:sp>
        <p:nvSpPr>
          <p:cNvPr id="43" name="Shape 41"/>
          <p:cNvSpPr/>
          <p:nvPr/>
        </p:nvSpPr>
        <p:spPr>
          <a:xfrm>
            <a:off x="1047750" y="9039225"/>
            <a:ext cx="16192500" cy="9525"/>
          </a:xfrm>
          <a:prstGeom prst="rect">
            <a:avLst/>
          </a:prstGeom>
          <a:solidFill>
            <a:srgbClr val="E6D5AB">
              <a:alpha val="2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1047750" y="9277350"/>
            <a:ext cx="16678275" cy="285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CDD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All-in cost averages ~72% of After-Repair Value. Net cash flow shown after PITI and a $125/month property management fee.</a:t>
            </a:r>
            <a:endParaRPr lang="en-US" sz="1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2026-07-02T18:55:09Z</dcterms:created>
  <dcterms:modified xsi:type="dcterms:W3CDTF">2026-07-02T18:55:09Z</dcterms:modified>
</cp:coreProperties>
</file>